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embeddedFontLst>
    <p:embeddedFont>
      <p:font typeface="Montserrat" panose="02000505000000020004" pitchFamily="2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1209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ispyS0p0MIS+BnWAEjzPGnnkteh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>
        <p:guide orient="horz" pos="2160"/>
        <p:guide pos="3840"/>
        <p:guide pos="12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o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e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Obje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cção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Duplo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4" y="2501041"/>
            <a:ext cx="871625" cy="748696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05324" y="5989323"/>
            <a:ext cx="871625" cy="748702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" name="Google Shape;9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01325" y="5989329"/>
            <a:ext cx="871625" cy="748696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 txBox="1"/>
          <p:nvPr/>
        </p:nvSpPr>
        <p:spPr>
          <a:xfrm>
            <a:off x="427899" y="259284"/>
            <a:ext cx="4848300" cy="25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 sono gli elementi chiave per eliminare i rischi di molesti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e 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violenza di genere?</a:t>
            </a:r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6719860" y="751869"/>
            <a:ext cx="48483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Cos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 si può migliorare a livello di 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infrastrutture?</a:t>
            </a:r>
            <a:endParaRPr/>
          </a:p>
        </p:txBody>
      </p:sp>
      <p:sp>
        <p:nvSpPr>
          <p:cNvPr id="97" name="Google Shape;97;p1"/>
          <p:cNvSpPr txBox="1"/>
          <p:nvPr/>
        </p:nvSpPr>
        <p:spPr>
          <a:xfrm>
            <a:off x="427912" y="3618823"/>
            <a:ext cx="4848300" cy="25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Perché la formazione del personale può essere un intervento 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chiave 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nella lotta 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alla violenza di genere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/>
          </a:p>
        </p:txBody>
      </p:sp>
      <p:sp>
        <p:nvSpPr>
          <p:cNvPr id="98" name="Google Shape;98;p1"/>
          <p:cNvSpPr txBox="1"/>
          <p:nvPr/>
        </p:nvSpPr>
        <p:spPr>
          <a:xfrm>
            <a:off x="6486454" y="3618823"/>
            <a:ext cx="5081700" cy="25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 azioni possono essere messe in atto per 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migliorare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la consapevolezza 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sulla violenza di genere?</a:t>
            </a:r>
            <a:endParaRPr/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29700" y="2560329"/>
            <a:ext cx="871625" cy="7486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0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3" name="Google Shape;23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93475" y="2550150"/>
            <a:ext cx="883475" cy="758873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10"/>
          <p:cNvSpPr txBox="1"/>
          <p:nvPr/>
        </p:nvSpPr>
        <p:spPr>
          <a:xfrm>
            <a:off x="750087" y="229106"/>
            <a:ext cx="48030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Pensi che non affrontare in modo efficace e tempestivo i casi di molestie/violenze sessuali possa causare delusione e problemi di salute mentale per la vittima?</a:t>
            </a:r>
            <a:endParaRPr sz="24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5" name="Google Shape;235;p10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6" name="Google Shape;236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89474" y="2550150"/>
            <a:ext cx="883475" cy="758873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10"/>
          <p:cNvSpPr txBox="1"/>
          <p:nvPr/>
        </p:nvSpPr>
        <p:spPr>
          <a:xfrm>
            <a:off x="6846087" y="437227"/>
            <a:ext cx="4343400" cy="181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 sono le differenze tra sfruttamento e abuso sessuale? 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8" name="Google Shape;238;p10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9" name="Google Shape;239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0"/>
          <p:cNvSpPr txBox="1"/>
          <p:nvPr/>
        </p:nvSpPr>
        <p:spPr>
          <a:xfrm>
            <a:off x="623886" y="4022004"/>
            <a:ext cx="4848300" cy="20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"/>
                  </a:ext>
                </a:extLst>
              </a:rPr>
              <a:t>Qual è il numero approssimativo di casi di abuso sessuale </a:t>
            </a:r>
            <a:r>
              <a:rPr lang="en-US" sz="2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"/>
                  </a:ext>
                </a:extLst>
              </a:rPr>
              <a:t>segnalati alla</a:t>
            </a: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 poliz</a:t>
            </a:r>
            <a:r>
              <a:rPr lang="en-US" sz="2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"/>
                  </a:ext>
                </a:extLst>
              </a:rPr>
              <a:t>ia</a:t>
            </a: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"/>
                  </a:ext>
                </a:extLst>
              </a:rPr>
              <a:t> a Cipro ogni anno?</a:t>
            </a:r>
            <a:endParaRPr sz="26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1" name="Google Shape;241;p10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2" name="Google Shape;242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10"/>
          <p:cNvSpPr txBox="1"/>
          <p:nvPr/>
        </p:nvSpPr>
        <p:spPr>
          <a:xfrm>
            <a:off x="6719874" y="4022000"/>
            <a:ext cx="43434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"/>
                  </a:ext>
                </a:extLst>
              </a:rPr>
              <a:t>Quanti modi diversi sono stati osservati per sottomettere le vittime di stupro a Cipro? </a:t>
            </a:r>
            <a:endParaRPr sz="26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1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9" name="Google Shape;249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11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1" name="Google Shape;251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11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3" name="Google Shape;25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1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55" name="Google Shape;255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11"/>
          <p:cNvSpPr txBox="1"/>
          <p:nvPr/>
        </p:nvSpPr>
        <p:spPr>
          <a:xfrm>
            <a:off x="718654" y="693612"/>
            <a:ext cx="4343400" cy="18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Come Amnesty International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descrive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Cipro in termini di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condanne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per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stupro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28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7" name="Google Shape;257;p11"/>
          <p:cNvSpPr txBox="1"/>
          <p:nvPr/>
        </p:nvSpPr>
        <p:spPr>
          <a:xfrm>
            <a:off x="6711636" y="288894"/>
            <a:ext cx="4112400" cy="31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Purtroppo, dato non si tratta solo di un problema riguardante Cipro, qual è la percentuale di donne che non hanno denunciato lo stupro alla polizia perché credevano che non potesse essere fatto nulla?</a:t>
            </a:r>
            <a:endParaRPr sz="2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8" name="Google Shape;258;p11"/>
          <p:cNvSpPr txBox="1"/>
          <p:nvPr/>
        </p:nvSpPr>
        <p:spPr>
          <a:xfrm>
            <a:off x="328500" y="4018825"/>
            <a:ext cx="5439000" cy="2000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sono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fattori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che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spingono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una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donna a non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denunciare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molestie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sessuali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r>
              <a:rPr lang="en-US" sz="40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40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9" name="Google Shape;259;p11"/>
          <p:cNvSpPr txBox="1"/>
          <p:nvPr/>
        </p:nvSpPr>
        <p:spPr>
          <a:xfrm>
            <a:off x="6603153" y="4274868"/>
            <a:ext cx="5081700" cy="18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Quali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sono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 le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conseguenze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 e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gli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effetti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sulla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 vita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delle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donne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che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 non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hanno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trovato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sostegno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? </a:t>
            </a:r>
            <a:endParaRPr sz="28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2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12"/>
          <p:cNvSpPr txBox="1"/>
          <p:nvPr/>
        </p:nvSpPr>
        <p:spPr>
          <a:xfrm>
            <a:off x="623887" y="722203"/>
            <a:ext cx="4848300" cy="23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Il </a:t>
            </a:r>
            <a:r>
              <a:rPr lang="en-US" sz="22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timore</a:t>
            </a:r>
            <a:r>
              <a:rPr lang="en-US" sz="2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di </a:t>
            </a:r>
            <a:r>
              <a:rPr lang="en-US" sz="22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violenza</a:t>
            </a:r>
            <a:r>
              <a:rPr lang="en-US" sz="2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o la </a:t>
            </a:r>
            <a:r>
              <a:rPr lang="en-US" sz="22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violenza</a:t>
            </a:r>
            <a:r>
              <a:rPr lang="en-US" sz="2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2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reale</a:t>
            </a:r>
            <a:r>
              <a:rPr lang="en-US" sz="2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è </a:t>
            </a:r>
            <a:r>
              <a:rPr lang="en-US" sz="22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aumentata</a:t>
            </a:r>
            <a:r>
              <a:rPr lang="en-US" sz="2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2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durante</a:t>
            </a:r>
            <a:r>
              <a:rPr lang="en-US" sz="2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la pandemia per le </a:t>
            </a:r>
            <a:r>
              <a:rPr lang="en-US" sz="22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donne</a:t>
            </a:r>
            <a:r>
              <a:rPr lang="en-US" sz="2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2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migranti</a:t>
            </a:r>
            <a:r>
              <a:rPr lang="en-US" sz="2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2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riguardo</a:t>
            </a:r>
            <a:r>
              <a:rPr lang="en-US" sz="2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2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alla</a:t>
            </a:r>
            <a:r>
              <a:rPr lang="en-US" sz="2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loro vita </a:t>
            </a:r>
            <a:r>
              <a:rPr lang="en-US" sz="22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familiare</a:t>
            </a:r>
            <a:r>
              <a:rPr lang="en-US" sz="2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 </a:t>
            </a:r>
            <a:endParaRPr sz="28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66" name="Google Shape;26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91081" y="2432222"/>
            <a:ext cx="1009668" cy="8672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5" name="Google Shape;10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51537" y="2600023"/>
            <a:ext cx="825413" cy="708998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"/>
          <p:cNvSpPr txBox="1"/>
          <p:nvPr/>
        </p:nvSpPr>
        <p:spPr>
          <a:xfrm>
            <a:off x="623849" y="537530"/>
            <a:ext cx="4848300" cy="20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Come aumentare le risposte efficaci per 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combattere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la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violenza di genere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/>
          </a:p>
        </p:txBody>
      </p:sp>
      <p:sp>
        <p:nvSpPr>
          <p:cNvPr id="107" name="Google Shape;107;p2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8" name="Google Shape;10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47524" y="2600013"/>
            <a:ext cx="825425" cy="709009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"/>
          <p:cNvSpPr txBox="1"/>
          <p:nvPr/>
        </p:nvSpPr>
        <p:spPr>
          <a:xfrm>
            <a:off x="6543535" y="368446"/>
            <a:ext cx="4848300" cy="28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Servizi igienici pubblici puliti e sicuri sono utili per migliorare la partecipazione delle </a:t>
            </a:r>
            <a:r>
              <a:rPr lang="en-US" sz="3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donne </a:t>
            </a:r>
            <a:r>
              <a:rPr lang="en-US" sz="3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alla vita pubblica?</a:t>
            </a:r>
            <a:endParaRPr sz="30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0" name="Google Shape;110;p2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Google Shape;11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51524" y="5949875"/>
            <a:ext cx="825425" cy="70900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"/>
          <p:cNvSpPr txBox="1"/>
          <p:nvPr/>
        </p:nvSpPr>
        <p:spPr>
          <a:xfrm>
            <a:off x="303225" y="3464388"/>
            <a:ext cx="48483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Servizi igienici pubblici puliti e sicuri sono utili per migliorare la partecipazione delle persone trans alla vita pubblica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3" name="Google Shape;113;p2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4" name="Google Shape;11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47524" y="6029011"/>
            <a:ext cx="825425" cy="709009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"/>
          <p:cNvSpPr txBox="1"/>
          <p:nvPr/>
        </p:nvSpPr>
        <p:spPr>
          <a:xfrm>
            <a:off x="6719899" y="3565417"/>
            <a:ext cx="4848300" cy="28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</a:t>
            </a:r>
            <a:r>
              <a:rPr lang="en-US" sz="3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ervizi igienici pubblici accessibili sono utili per migliorare la partecipazione de</a:t>
            </a:r>
            <a:r>
              <a:rPr lang="en-US" sz="3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lle persone con </a:t>
            </a:r>
            <a:r>
              <a:rPr lang="en-US" sz="3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disabilità alla vita pubblica?</a:t>
            </a:r>
            <a:endParaRPr sz="30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1" name="Google Shape;121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6850" y="2638947"/>
            <a:ext cx="780100" cy="670079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/>
          <p:nvPr/>
        </p:nvSpPr>
        <p:spPr>
          <a:xfrm>
            <a:off x="371473" y="259673"/>
            <a:ext cx="5353200" cy="25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 sono i vantaggi dell'installazione di bagni pubblici 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neutri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dal punto di vista del genere? 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3" name="Google Shape;123;p3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" name="Google Shape;124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92849" y="2638948"/>
            <a:ext cx="780100" cy="670073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3"/>
          <p:cNvSpPr txBox="1"/>
          <p:nvPr/>
        </p:nvSpPr>
        <p:spPr>
          <a:xfrm>
            <a:off x="6287429" y="379641"/>
            <a:ext cx="5438700" cy="25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 sono gli svantaggi dell'installazione di bagni pubblici neutri dal punto di vista d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genere?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6" name="Google Shape;126;p3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" name="Google Shape;127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6849" y="6067945"/>
            <a:ext cx="780100" cy="670079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3"/>
          <p:cNvSpPr txBox="1"/>
          <p:nvPr/>
        </p:nvSpPr>
        <p:spPr>
          <a:xfrm>
            <a:off x="876304" y="3808648"/>
            <a:ext cx="4343400" cy="20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Quale paese ha il più alto tasso di bagni pubblici in Europa? 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9" name="Google Shape;129;p3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Google Shape;13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92849" y="6067945"/>
            <a:ext cx="780100" cy="670079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3"/>
          <p:cNvSpPr txBox="1"/>
          <p:nvPr/>
        </p:nvSpPr>
        <p:spPr>
          <a:xfrm>
            <a:off x="6908005" y="3808845"/>
            <a:ext cx="4472100" cy="20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Quale paese ha il più basso tasso di bagni pubblici in Europa? 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Google Shape;13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34045" y="2584998"/>
            <a:ext cx="842906" cy="724027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4"/>
          <p:cNvSpPr txBox="1"/>
          <p:nvPr/>
        </p:nvSpPr>
        <p:spPr>
          <a:xfrm>
            <a:off x="721492" y="1014891"/>
            <a:ext cx="46530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Cosa sono 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 bagni 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neutri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? 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9" name="Google Shape;139;p4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0" name="Google Shape;140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30050" y="2585004"/>
            <a:ext cx="842900" cy="724022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4"/>
          <p:cNvSpPr txBox="1"/>
          <p:nvPr/>
        </p:nvSpPr>
        <p:spPr>
          <a:xfrm>
            <a:off x="6563136" y="683246"/>
            <a:ext cx="4429200" cy="20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 è la differenza tra bagni 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neutri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e bagni 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divisi per genere?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2" name="Google Shape;142;p4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" name="Google Shape;14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34050" y="6014003"/>
            <a:ext cx="842900" cy="724022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4"/>
          <p:cNvSpPr txBox="1"/>
          <p:nvPr/>
        </p:nvSpPr>
        <p:spPr>
          <a:xfrm>
            <a:off x="623885" y="4536239"/>
            <a:ext cx="48483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Cosa sono i bagni 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divisi per genere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?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5" name="Google Shape;145;p4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6" name="Google Shape;146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30049" y="6014002"/>
            <a:ext cx="842900" cy="724022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4"/>
          <p:cNvSpPr txBox="1"/>
          <p:nvPr/>
        </p:nvSpPr>
        <p:spPr>
          <a:xfrm>
            <a:off x="6563125" y="3619650"/>
            <a:ext cx="4848300" cy="30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Quale percentuale di città europee ha implementato telecamere di sorveglianza negli spazi pubblici?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3" name="Google Shape;153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5"/>
          <p:cNvSpPr txBox="1"/>
          <p:nvPr/>
        </p:nvSpPr>
        <p:spPr>
          <a:xfrm>
            <a:off x="652434" y="197716"/>
            <a:ext cx="4195800" cy="31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 sono i principali motivi citati dalle città per l'implementazione di telecamere di sorveglianza negli spazi pubblici?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5" name="Google Shape;155;p5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6" name="Google Shape;15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5"/>
          <p:cNvSpPr txBox="1"/>
          <p:nvPr/>
        </p:nvSpPr>
        <p:spPr>
          <a:xfrm>
            <a:off x="6719869" y="315086"/>
            <a:ext cx="41910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 è il costo medio dell'installazione e della manutenzione delle telecamere di sorveglianza negli spazi pubblici?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8" name="Google Shape;158;p5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9" name="Google Shape;15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5"/>
          <p:cNvSpPr txBox="1"/>
          <p:nvPr/>
        </p:nvSpPr>
        <p:spPr>
          <a:xfrm>
            <a:off x="398426" y="3875450"/>
            <a:ext cx="5073600" cy="23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Che impatto hanno le telecamere di sorveglianza negli spazi pubblici sui tassi di criminalità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1" name="Google Shape;161;p5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2" name="Google Shape;162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5"/>
          <p:cNvSpPr txBox="1"/>
          <p:nvPr/>
        </p:nvSpPr>
        <p:spPr>
          <a:xfrm>
            <a:off x="6719885" y="3691026"/>
            <a:ext cx="45195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 sono i potenziali problemi </a:t>
            </a:r>
            <a:r>
              <a:rPr lang="en-US" sz="2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relativi alla </a:t>
            </a: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privacy associati all'uso di telecamere di sorveglianza negli spazi pubblici?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6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9" name="Google Shape;16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6"/>
          <p:cNvSpPr txBox="1"/>
          <p:nvPr/>
        </p:nvSpPr>
        <p:spPr>
          <a:xfrm>
            <a:off x="408017" y="361909"/>
            <a:ext cx="4653000" cy="24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In che </a:t>
            </a: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percentuale i crimini nelle aree urbane </a:t>
            </a:r>
            <a:r>
              <a:rPr lang="en-US" sz="2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vengono ripresi</a:t>
            </a: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dalle telecamere di sorveglianza in tempo reale?</a:t>
            </a:r>
            <a:endParaRPr sz="26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1" name="Google Shape;171;p6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2" name="Google Shape;17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6"/>
          <p:cNvSpPr txBox="1"/>
          <p:nvPr/>
        </p:nvSpPr>
        <p:spPr>
          <a:xfrm>
            <a:off x="6601992" y="467698"/>
            <a:ext cx="4310100" cy="24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 sono le norme giuridiche che regolano l'uso delle telecamere di sorveglianza negli spazi pubblici nell'Unione Europea?</a:t>
            </a:r>
            <a:endParaRPr sz="26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4" name="Google Shape;174;p6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5" name="Google Shape;175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6"/>
          <p:cNvSpPr txBox="1"/>
          <p:nvPr/>
        </p:nvSpPr>
        <p:spPr>
          <a:xfrm>
            <a:off x="408035" y="3954707"/>
            <a:ext cx="4848300" cy="20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Come viene percepita da</a:t>
            </a:r>
            <a:r>
              <a:rPr lang="en-US" sz="2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lle persone</a:t>
            </a: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la presenza di telecamere di sorveglianza negli spazi pubblici?</a:t>
            </a:r>
            <a:endParaRPr sz="26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7" name="Google Shape;177;p6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8" name="Google Shape;178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6"/>
          <p:cNvSpPr txBox="1"/>
          <p:nvPr/>
        </p:nvSpPr>
        <p:spPr>
          <a:xfrm>
            <a:off x="6438725" y="3804675"/>
            <a:ext cx="48483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 sono </a:t>
            </a:r>
            <a:r>
              <a:rPr lang="en-US" sz="2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le soluzioni</a:t>
            </a: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alternativ</a:t>
            </a:r>
            <a:r>
              <a:rPr lang="en-US" sz="2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 </a:t>
            </a: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per </a:t>
            </a:r>
            <a:r>
              <a:rPr lang="en-US" sz="2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il miglioramento della</a:t>
            </a: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sicurezza pubblica negli spazi pubblici </a:t>
            </a:r>
            <a:r>
              <a:rPr lang="en-US" sz="2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rispetto</a:t>
            </a: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alle telecamere di sorveglianza?</a:t>
            </a:r>
            <a:endParaRPr sz="26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7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5" name="Google Shape;185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7"/>
          <p:cNvSpPr txBox="1"/>
          <p:nvPr/>
        </p:nvSpPr>
        <p:spPr>
          <a:xfrm>
            <a:off x="623887" y="492243"/>
            <a:ext cx="4652963" cy="2246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Secondo le stime, quante telecamere di sorveglianza saranno installate nel mondo entro il 2025?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7" name="Google Shape;187;p7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8" name="Google Shape;188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7"/>
          <p:cNvSpPr txBox="1"/>
          <p:nvPr/>
        </p:nvSpPr>
        <p:spPr>
          <a:xfrm>
            <a:off x="6411627" y="505575"/>
            <a:ext cx="5031600" cy="181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 sono i 3 elementi chiave (per donne e ragazze) per l'uso sicuro di un parco di quartiere?</a:t>
            </a: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    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0" name="Google Shape;190;p7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1" name="Google Shape;191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70047" y="6044923"/>
            <a:ext cx="806900" cy="6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7"/>
          <p:cNvSpPr txBox="1"/>
          <p:nvPr/>
        </p:nvSpPr>
        <p:spPr>
          <a:xfrm>
            <a:off x="623899" y="3797617"/>
            <a:ext cx="4848300" cy="22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 sono </a:t>
            </a:r>
            <a:r>
              <a:rPr lang="en-US" sz="2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 principali ostacoli per la realizzazione di </a:t>
            </a: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parchi più inclusivi e accessibili </a:t>
            </a:r>
            <a:r>
              <a:rPr lang="en-US" sz="2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per </a:t>
            </a: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donne e ragazze?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3" name="Google Shape;193;p7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4" name="Google Shape;194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7"/>
          <p:cNvSpPr txBox="1"/>
          <p:nvPr/>
        </p:nvSpPr>
        <p:spPr>
          <a:xfrm>
            <a:off x="6536519" y="3798132"/>
            <a:ext cx="5031600" cy="23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</a:t>
            </a:r>
            <a:r>
              <a:rPr lang="en-US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 affermazione è vera?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AutoNum type="alphaLcParenR"/>
            </a:pPr>
            <a:r>
              <a:rPr lang="en-US" sz="1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nel contesto locale di Belgrado, gli spazi pubblici sono </a:t>
            </a:r>
            <a:r>
              <a:rPr lang="en-US" sz="1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realizzati</a:t>
            </a:r>
            <a:r>
              <a:rPr lang="en-US" sz="1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per le auto e non per le persone.</a:t>
            </a:r>
            <a:endParaRPr/>
          </a:p>
          <a:p>
            <a:pPr marL="342900" marR="0" lvl="0" indent="-2413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endParaRPr sz="16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AutoNum type="alphaLcParenR"/>
            </a:pPr>
            <a:r>
              <a:rPr lang="en-US" sz="1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nel contesto locale di Belgrado, le donne possono utilizzare gli spazi verdi allo stesso modo degli uomini</a:t>
            </a:r>
            <a:endParaRPr sz="16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8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1" name="Google Shape;201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79425" y="2623981"/>
            <a:ext cx="797525" cy="685043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8"/>
          <p:cNvSpPr txBox="1"/>
          <p:nvPr/>
        </p:nvSpPr>
        <p:spPr>
          <a:xfrm>
            <a:off x="432812" y="775643"/>
            <a:ext cx="4653000" cy="18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 che ora del giorno le donne utilizzano maggiormente i parchi </a:t>
            </a:r>
            <a:r>
              <a:rPr lang="en-US" sz="2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pubblici di quartiere?</a:t>
            </a: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3" name="Google Shape;203;p8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4" name="Google Shape;204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75425" y="2623981"/>
            <a:ext cx="797525" cy="685043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8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6" name="Google Shape;206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79424" y="6052973"/>
            <a:ext cx="797525" cy="685049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8"/>
          <p:cNvSpPr txBox="1"/>
          <p:nvPr/>
        </p:nvSpPr>
        <p:spPr>
          <a:xfrm>
            <a:off x="623887" y="3680571"/>
            <a:ext cx="4848300" cy="22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 sono gli impatti generali sulla salute se le opportunità ricreative nei parchi sono limitate per donne e ragazze?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8" name="Google Shape;208;p8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9" name="Google Shape;20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75425" y="6052961"/>
            <a:ext cx="797525" cy="685065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8"/>
          <p:cNvSpPr txBox="1"/>
          <p:nvPr/>
        </p:nvSpPr>
        <p:spPr>
          <a:xfrm>
            <a:off x="6523902" y="3588900"/>
            <a:ext cx="5668200" cy="3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 sono gli ostacoli per comprendere meglio gli elementi necessari alla pianificazione di spazi pubblici verdi sensibili al genere?</a:t>
            </a:r>
            <a:endParaRPr sz="2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sz="2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1" name="Google Shape;211;p8"/>
          <p:cNvSpPr txBox="1"/>
          <p:nvPr/>
        </p:nvSpPr>
        <p:spPr>
          <a:xfrm>
            <a:off x="6313900" y="199100"/>
            <a:ext cx="48483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 sono le conseguenze dell'incapacità di trovare </a:t>
            </a:r>
            <a:r>
              <a:rPr lang="en-US" sz="2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un proprio spazio</a:t>
            </a: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nel parco e di trascorrervi del tempo di qualità?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9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7" name="Google Shape;217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9024" y="2640797"/>
            <a:ext cx="777925" cy="668227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9"/>
          <p:cNvSpPr txBox="1"/>
          <p:nvPr/>
        </p:nvSpPr>
        <p:spPr>
          <a:xfrm>
            <a:off x="623885" y="333563"/>
            <a:ext cx="4848300" cy="24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 sono i 3 timori più frequentemente espressi da donne e ragazze quando si tratta </a:t>
            </a: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di </a:t>
            </a:r>
            <a:r>
              <a:rPr lang="en-US" sz="2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attraversare</a:t>
            </a: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spazi pubblici</a:t>
            </a: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verdi la sera?</a:t>
            </a:r>
            <a:endParaRPr sz="26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9" name="Google Shape;219;p9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0" name="Google Shape;22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95024" y="2640812"/>
            <a:ext cx="777925" cy="668211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9"/>
          <p:cNvSpPr txBox="1"/>
          <p:nvPr/>
        </p:nvSpPr>
        <p:spPr>
          <a:xfrm>
            <a:off x="6467398" y="372125"/>
            <a:ext cx="5353200" cy="20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 sono le caratteristiche naturali che possono aumentare la qualità degli spazi pubblici per entrambi i generi? (indicane almeno due)</a:t>
            </a:r>
            <a:endParaRPr sz="25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2" name="Google Shape;222;p9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3" name="Google Shape;223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9024" y="6069813"/>
            <a:ext cx="777925" cy="668211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9"/>
          <p:cNvSpPr txBox="1"/>
          <p:nvPr/>
        </p:nvSpPr>
        <p:spPr>
          <a:xfrm>
            <a:off x="205574" y="3780575"/>
            <a:ext cx="5353200" cy="20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Perché c'è una tale discrepanza tra le soluzioni standardizzate per le attrezzature nei parchi e le esigenze delle donne?</a:t>
            </a:r>
            <a:endParaRPr sz="26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5" name="Google Shape;225;p9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6" name="Google Shape;226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95024" y="6069812"/>
            <a:ext cx="777925" cy="668211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9"/>
          <p:cNvSpPr txBox="1"/>
          <p:nvPr/>
        </p:nvSpPr>
        <p:spPr>
          <a:xfrm>
            <a:off x="6420900" y="3904300"/>
            <a:ext cx="5446200" cy="24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sono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fattori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che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devono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essere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presenti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quando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si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prende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una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decisione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riguardo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a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molestie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/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violenze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sessuali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secondo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gli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enti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6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pubblici</a:t>
            </a:r>
            <a:r>
              <a:rPr lang="en-US" sz="26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r>
              <a:rPr lang="en-US" sz="26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 </a:t>
            </a:r>
            <a:endParaRPr sz="26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801</Words>
  <Application>Microsoft Office PowerPoint</Application>
  <PresentationFormat>Ecrã Panorâmico</PresentationFormat>
  <Paragraphs>49</Paragraphs>
  <Slides>12</Slides>
  <Notes>12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6" baseType="lpstr">
      <vt:lpstr>Arial</vt:lpstr>
      <vt:lpstr>Calibri</vt:lpstr>
      <vt:lpstr>Montserrat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Filipe Ribeiro</dc:creator>
  <cp:lastModifiedBy>Catarina Tavares</cp:lastModifiedBy>
  <cp:revision>2</cp:revision>
  <dcterms:created xsi:type="dcterms:W3CDTF">2023-04-14T10:54:15Z</dcterms:created>
  <dcterms:modified xsi:type="dcterms:W3CDTF">2024-08-26T14:27:36Z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787152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S10.2.0</vt:lpwstr>
  </property>
</Properties>
</file>